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78" r:id="rId2"/>
    <p:sldId id="279" r:id="rId3"/>
    <p:sldId id="280" r:id="rId4"/>
    <p:sldId id="282" r:id="rId5"/>
    <p:sldId id="283" r:id="rId6"/>
    <p:sldId id="284" r:id="rId7"/>
    <p:sldId id="285" r:id="rId8"/>
    <p:sldId id="287" r:id="rId9"/>
    <p:sldId id="286" r:id="rId10"/>
    <p:sldId id="289" r:id="rId11"/>
    <p:sldId id="296" r:id="rId12"/>
    <p:sldId id="290" r:id="rId13"/>
    <p:sldId id="292" r:id="rId14"/>
    <p:sldId id="291" r:id="rId15"/>
    <p:sldId id="293" r:id="rId16"/>
    <p:sldId id="294" r:id="rId17"/>
    <p:sldId id="295" r:id="rId18"/>
    <p:sldId id="298" r:id="rId19"/>
    <p:sldId id="299" r:id="rId20"/>
    <p:sldId id="301" r:id="rId2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E5E2"/>
    <a:srgbClr val="281E42"/>
    <a:srgbClr val="493E5F"/>
    <a:srgbClr val="FFFFFF"/>
    <a:srgbClr val="FEED23"/>
    <a:srgbClr val="29AADE"/>
    <a:srgbClr val="AEE090"/>
    <a:srgbClr val="73C7E9"/>
    <a:srgbClr val="94D66C"/>
    <a:srgbClr val="79CB4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106" autoAdjust="0"/>
    <p:restoredTop sz="96242" autoAdjust="0"/>
  </p:normalViewPr>
  <p:slideViewPr>
    <p:cSldViewPr snapToGrid="0">
      <p:cViewPr>
        <p:scale>
          <a:sx n="71" d="100"/>
          <a:sy n="71" d="100"/>
        </p:scale>
        <p:origin x="56" y="5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defRPr>
            </a:pPr>
            <a:r>
              <a:rPr lang="en-US" altLang="ko-KR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Platform Power Index (</a:t>
            </a:r>
            <a:r>
              <a:rPr lang="ko-KR" altLang="en-US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단위</a:t>
            </a:r>
            <a:r>
              <a:rPr lang="en-US" altLang="ko-KR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r>
              <a:rPr lang="ko-KR" altLang="en-US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백만</a:t>
            </a:r>
            <a:r>
              <a:rPr lang="en-US" altLang="ko-KR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</a:p>
        </c:rich>
      </c:tx>
      <c:layout>
        <c:manualLayout>
          <c:xMode val="edge"/>
          <c:yMode val="edge"/>
          <c:x val="0.27406249999999999"/>
          <c:y val="2.812499826986969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3.1876353346456693E-2"/>
          <c:y val="0.1363067706504201"/>
          <c:w val="0.94312364665354331"/>
          <c:h val="0.7889471709555135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Platform Power Index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6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2BF4-4DA2-8C9A-94AA5BF32B7A}"/>
              </c:ext>
            </c:extLst>
          </c:dPt>
          <c:dPt>
            <c:idx val="1"/>
            <c:invertIfNegative val="0"/>
            <c:bubble3D val="0"/>
            <c:spPr>
              <a:solidFill>
                <a:srgbClr val="C0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2BF4-4DA2-8C9A-94AA5BF32B7A}"/>
              </c:ext>
            </c:extLst>
          </c:dPt>
          <c:dPt>
            <c:idx val="2"/>
            <c:invertIfNegative val="0"/>
            <c:bubble3D val="0"/>
            <c:spPr>
              <a:solidFill>
                <a:srgbClr val="FF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2BF4-4DA2-8C9A-94AA5BF32B7A}"/>
              </c:ext>
            </c:extLst>
          </c:dPt>
          <c:dPt>
            <c:idx val="3"/>
            <c:invertIfNegative val="0"/>
            <c:bubble3D val="0"/>
            <c:spPr>
              <a:solidFill>
                <a:srgbClr val="FFC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2BF4-4DA2-8C9A-94AA5BF32B7A}"/>
              </c:ext>
            </c:extLst>
          </c:dPt>
          <c:cat>
            <c:strRef>
              <c:f>Sheet1!$A$2:$A$6</c:f>
              <c:strCache>
                <c:ptCount val="5"/>
                <c:pt idx="0">
                  <c:v>네이버</c:v>
                </c:pt>
                <c:pt idx="1">
                  <c:v>탑툰</c:v>
                </c:pt>
                <c:pt idx="2">
                  <c:v>레진코믹스</c:v>
                </c:pt>
                <c:pt idx="3">
                  <c:v>카카오페이지</c:v>
                </c:pt>
                <c:pt idx="4">
                  <c:v>다음웹툰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5.6</c:v>
                </c:pt>
                <c:pt idx="1">
                  <c:v>1.7</c:v>
                </c:pt>
                <c:pt idx="2">
                  <c:v>1.3</c:v>
                </c:pt>
                <c:pt idx="3">
                  <c:v>1.2</c:v>
                </c:pt>
                <c:pt idx="4">
                  <c:v>0.84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BF4-4DA2-8C9A-94AA5BF32B7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8920688"/>
        <c:axId val="48921344"/>
      </c:barChart>
      <c:catAx>
        <c:axId val="489206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8921344"/>
        <c:crosses val="autoZero"/>
        <c:auto val="1"/>
        <c:lblAlgn val="ctr"/>
        <c:lblOffset val="100"/>
        <c:noMultiLvlLbl val="0"/>
      </c:catAx>
      <c:valAx>
        <c:axId val="489213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892068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E5F886-B5C2-47AB-8F50-D0803F807AB5}" type="datetimeFigureOut">
              <a:rPr lang="ko-KR" altLang="en-US" smtClean="0"/>
              <a:t>2019-09-16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DE6134-D721-4E0B-AAEE-733A0CC327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08477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DE6134-D721-4E0B-AAEE-733A0CC327A3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80660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5F80F-02A1-4C5C-9228-43D33851523D}" type="datetimeFigureOut">
              <a:rPr lang="ko-KR" altLang="en-US" smtClean="0"/>
              <a:t>2019-09-16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44431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5F80F-02A1-4C5C-9228-43D33851523D}" type="datetimeFigureOut">
              <a:rPr lang="ko-KR" altLang="en-US" smtClean="0"/>
              <a:t>2019-09-16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79322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5F80F-02A1-4C5C-9228-43D33851523D}" type="datetimeFigureOut">
              <a:rPr lang="ko-KR" altLang="en-US" smtClean="0"/>
              <a:t>2019-09-16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38029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5F80F-02A1-4C5C-9228-43D33851523D}" type="datetimeFigureOut">
              <a:rPr lang="ko-KR" altLang="en-US" smtClean="0"/>
              <a:t>2019-09-16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93023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5F80F-02A1-4C5C-9228-43D33851523D}" type="datetimeFigureOut">
              <a:rPr lang="ko-KR" altLang="en-US" smtClean="0"/>
              <a:t>2019-09-16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86690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5F80F-02A1-4C5C-9228-43D33851523D}" type="datetimeFigureOut">
              <a:rPr lang="ko-KR" altLang="en-US" smtClean="0"/>
              <a:t>2019-09-16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39167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5F80F-02A1-4C5C-9228-43D33851523D}" type="datetimeFigureOut">
              <a:rPr lang="ko-KR" altLang="en-US" smtClean="0"/>
              <a:t>2019-09-16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85564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5F80F-02A1-4C5C-9228-43D33851523D}" type="datetimeFigureOut">
              <a:rPr lang="ko-KR" altLang="en-US" smtClean="0"/>
              <a:t>2019-09-16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55183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5F80F-02A1-4C5C-9228-43D33851523D}" type="datetimeFigureOut">
              <a:rPr lang="ko-KR" altLang="en-US" smtClean="0"/>
              <a:t>2019-09-16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36806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5F80F-02A1-4C5C-9228-43D33851523D}" type="datetimeFigureOut">
              <a:rPr lang="ko-KR" altLang="en-US" smtClean="0"/>
              <a:t>2019-09-16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87673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5F80F-02A1-4C5C-9228-43D33851523D}" type="datetimeFigureOut">
              <a:rPr lang="ko-KR" altLang="en-US" smtClean="0"/>
              <a:t>2019-09-16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60620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85F80F-02A1-4C5C-9228-43D33851523D}" type="datetimeFigureOut">
              <a:rPr lang="ko-KR" altLang="en-US" smtClean="0"/>
              <a:t>2019-09-16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E93191-9608-4304-B5E6-05C25F3F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0228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5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자유형 10"/>
          <p:cNvSpPr/>
          <p:nvPr/>
        </p:nvSpPr>
        <p:spPr>
          <a:xfrm>
            <a:off x="279400" y="228600"/>
            <a:ext cx="11607800" cy="3467812"/>
          </a:xfrm>
          <a:custGeom>
            <a:avLst/>
            <a:gdLst>
              <a:gd name="connsiteX0" fmla="*/ 0 w 11607800"/>
              <a:gd name="connsiteY0" fmla="*/ 0 h 3467812"/>
              <a:gd name="connsiteX1" fmla="*/ 11607800 w 11607800"/>
              <a:gd name="connsiteY1" fmla="*/ 0 h 3467812"/>
              <a:gd name="connsiteX2" fmla="*/ 11607800 w 11607800"/>
              <a:gd name="connsiteY2" fmla="*/ 2247784 h 3467812"/>
              <a:gd name="connsiteX3" fmla="*/ 0 w 11607800"/>
              <a:gd name="connsiteY3" fmla="*/ 3467812 h 3467812"/>
              <a:gd name="connsiteX4" fmla="*/ 0 w 11607800"/>
              <a:gd name="connsiteY4" fmla="*/ 0 h 3467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3467812">
                <a:moveTo>
                  <a:pt x="0" y="0"/>
                </a:moveTo>
                <a:lnTo>
                  <a:pt x="11607800" y="0"/>
                </a:lnTo>
                <a:lnTo>
                  <a:pt x="11607800" y="2247784"/>
                </a:lnTo>
                <a:lnTo>
                  <a:pt x="0" y="346781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자유형 8"/>
          <p:cNvSpPr/>
          <p:nvPr/>
        </p:nvSpPr>
        <p:spPr>
          <a:xfrm>
            <a:off x="6011746" y="2726348"/>
            <a:ext cx="5875454" cy="3864952"/>
          </a:xfrm>
          <a:custGeom>
            <a:avLst/>
            <a:gdLst>
              <a:gd name="connsiteX0" fmla="*/ 5875454 w 5875454"/>
              <a:gd name="connsiteY0" fmla="*/ 0 h 3864952"/>
              <a:gd name="connsiteX1" fmla="*/ 5875454 w 5875454"/>
              <a:gd name="connsiteY1" fmla="*/ 3864952 h 3864952"/>
              <a:gd name="connsiteX2" fmla="*/ 690260 w 5875454"/>
              <a:gd name="connsiteY2" fmla="*/ 3864952 h 3864952"/>
              <a:gd name="connsiteX3" fmla="*/ 0 w 5875454"/>
              <a:gd name="connsiteY3" fmla="*/ 617535 h 3864952"/>
              <a:gd name="connsiteX4" fmla="*/ 5875454 w 5875454"/>
              <a:gd name="connsiteY4" fmla="*/ 0 h 3864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75454" h="3864952">
                <a:moveTo>
                  <a:pt x="5875454" y="0"/>
                </a:moveTo>
                <a:lnTo>
                  <a:pt x="5875454" y="3864952"/>
                </a:lnTo>
                <a:lnTo>
                  <a:pt x="690260" y="3864952"/>
                </a:lnTo>
                <a:lnTo>
                  <a:pt x="0" y="617535"/>
                </a:lnTo>
                <a:lnTo>
                  <a:pt x="5875454" y="0"/>
                </a:lnTo>
                <a:close/>
              </a:path>
            </a:pathLst>
          </a:custGeom>
          <a:solidFill>
            <a:srgbClr val="493E5F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자유형 6"/>
          <p:cNvSpPr/>
          <p:nvPr/>
        </p:nvSpPr>
        <p:spPr>
          <a:xfrm>
            <a:off x="304800" y="3370012"/>
            <a:ext cx="6168457" cy="3221288"/>
          </a:xfrm>
          <a:custGeom>
            <a:avLst/>
            <a:gdLst>
              <a:gd name="connsiteX0" fmla="*/ 5483750 w 6168457"/>
              <a:gd name="connsiteY0" fmla="*/ 0 h 3221288"/>
              <a:gd name="connsiteX1" fmla="*/ 6168457 w 6168457"/>
              <a:gd name="connsiteY1" fmla="*/ 3221288 h 3221288"/>
              <a:gd name="connsiteX2" fmla="*/ 0 w 6168457"/>
              <a:gd name="connsiteY2" fmla="*/ 3221288 h 3221288"/>
              <a:gd name="connsiteX3" fmla="*/ 0 w 6168457"/>
              <a:gd name="connsiteY3" fmla="*/ 576365 h 3221288"/>
              <a:gd name="connsiteX4" fmla="*/ 5483750 w 6168457"/>
              <a:gd name="connsiteY4" fmla="*/ 0 h 3221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68457" h="3221288">
                <a:moveTo>
                  <a:pt x="5483750" y="0"/>
                </a:moveTo>
                <a:lnTo>
                  <a:pt x="6168457" y="3221288"/>
                </a:lnTo>
                <a:lnTo>
                  <a:pt x="0" y="3221288"/>
                </a:lnTo>
                <a:lnTo>
                  <a:pt x="0" y="576365"/>
                </a:lnTo>
                <a:lnTo>
                  <a:pt x="548375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33C3ADB-801B-4DDF-862E-0C221F7D5647}"/>
              </a:ext>
            </a:extLst>
          </p:cNvPr>
          <p:cNvSpPr txBox="1"/>
          <p:nvPr/>
        </p:nvSpPr>
        <p:spPr>
          <a:xfrm rot="21064308">
            <a:off x="-228023" y="504818"/>
            <a:ext cx="11113797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9900" b="1" dirty="0">
                <a:ln w="57150">
                  <a:noFill/>
                </a:ln>
                <a:latin typeface="Avengeance Mightiest Avenger" pitchFamily="2" charset="0"/>
                <a:ea typeface="a파도소리" panose="02020600000000000000" pitchFamily="18" charset="-127"/>
              </a:rPr>
              <a:t>READERS</a:t>
            </a:r>
            <a:endParaRPr lang="ko-KR" altLang="en-US" sz="19900" b="1" dirty="0">
              <a:ln w="57150">
                <a:noFill/>
              </a:ln>
              <a:latin typeface="Avengeance Mightiest Avenger" pitchFamily="2" charset="0"/>
              <a:ea typeface="a파도소리" panose="02020600000000000000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E09472B-E508-481F-9A6E-724BB5F4DF4F}"/>
              </a:ext>
            </a:extLst>
          </p:cNvPr>
          <p:cNvSpPr/>
          <p:nvPr/>
        </p:nvSpPr>
        <p:spPr>
          <a:xfrm>
            <a:off x="-263137" y="98675"/>
            <a:ext cx="499960" cy="4012835"/>
          </a:xfrm>
          <a:prstGeom prst="rect">
            <a:avLst/>
          </a:prstGeom>
          <a:solidFill>
            <a:srgbClr val="EAE5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EEC349-51ED-469C-9E1B-05E812A0E175}"/>
              </a:ext>
            </a:extLst>
          </p:cNvPr>
          <p:cNvSpPr/>
          <p:nvPr/>
        </p:nvSpPr>
        <p:spPr>
          <a:xfrm rot="5037058">
            <a:off x="1983953" y="1790036"/>
            <a:ext cx="128504" cy="3648032"/>
          </a:xfrm>
          <a:prstGeom prst="rect">
            <a:avLst/>
          </a:prstGeom>
          <a:solidFill>
            <a:srgbClr val="EAE5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2E3E942-6554-4CFD-8C0F-48C4A9C039FF}"/>
              </a:ext>
            </a:extLst>
          </p:cNvPr>
          <p:cNvSpPr/>
          <p:nvPr/>
        </p:nvSpPr>
        <p:spPr>
          <a:xfrm rot="5400000">
            <a:off x="8692916" y="-2072202"/>
            <a:ext cx="513113" cy="4012835"/>
          </a:xfrm>
          <a:prstGeom prst="rect">
            <a:avLst/>
          </a:prstGeom>
          <a:solidFill>
            <a:srgbClr val="EAE5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8E0EED-730B-49F2-95C0-79A0CF3B1630}"/>
              </a:ext>
            </a:extLst>
          </p:cNvPr>
          <p:cNvSpPr txBox="1"/>
          <p:nvPr/>
        </p:nvSpPr>
        <p:spPr>
          <a:xfrm>
            <a:off x="6644201" y="4577568"/>
            <a:ext cx="517063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4000" dirty="0">
                <a:solidFill>
                  <a:schemeClr val="bg1"/>
                </a:solidFill>
                <a:latin typeface="a장미다방" panose="02020600000000000000" pitchFamily="18" charset="-127"/>
                <a:ea typeface="a장미다방" panose="02020600000000000000" pitchFamily="18" charset="-127"/>
              </a:rPr>
              <a:t>김소연</a:t>
            </a:r>
            <a:endParaRPr lang="en-US" altLang="ko-KR" sz="4000" dirty="0">
              <a:solidFill>
                <a:schemeClr val="bg1"/>
              </a:solidFill>
              <a:latin typeface="a장미다방" panose="02020600000000000000" pitchFamily="18" charset="-127"/>
              <a:ea typeface="a장미다방" panose="02020600000000000000" pitchFamily="18" charset="-127"/>
            </a:endParaRPr>
          </a:p>
          <a:p>
            <a:pPr algn="r"/>
            <a:r>
              <a:rPr lang="ko-KR" altLang="en-US" sz="4000" dirty="0">
                <a:solidFill>
                  <a:schemeClr val="bg1"/>
                </a:solidFill>
                <a:latin typeface="a장미다방" panose="02020600000000000000" pitchFamily="18" charset="-127"/>
                <a:ea typeface="a장미다방" panose="02020600000000000000" pitchFamily="18" charset="-127"/>
              </a:rPr>
              <a:t>윤신영</a:t>
            </a:r>
            <a:endParaRPr lang="en-US" altLang="ko-KR" sz="4000" dirty="0">
              <a:solidFill>
                <a:schemeClr val="bg1"/>
              </a:solidFill>
              <a:latin typeface="a장미다방" panose="02020600000000000000" pitchFamily="18" charset="-127"/>
              <a:ea typeface="a장미다방" panose="02020600000000000000" pitchFamily="18" charset="-127"/>
            </a:endParaRPr>
          </a:p>
          <a:p>
            <a:pPr algn="r"/>
            <a:r>
              <a:rPr lang="ko-KR" altLang="en-US" sz="4000" dirty="0" err="1">
                <a:solidFill>
                  <a:schemeClr val="bg1"/>
                </a:solidFill>
                <a:latin typeface="a장미다방" panose="02020600000000000000" pitchFamily="18" charset="-127"/>
                <a:ea typeface="a장미다방" panose="02020600000000000000" pitchFamily="18" charset="-127"/>
              </a:rPr>
              <a:t>한지효</a:t>
            </a:r>
            <a:endParaRPr lang="ko-KR" altLang="en-US" sz="4000" dirty="0">
              <a:solidFill>
                <a:schemeClr val="bg1"/>
              </a:solidFill>
              <a:latin typeface="a장미다방" panose="02020600000000000000" pitchFamily="18" charset="-127"/>
              <a:ea typeface="a장미다방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935639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5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9400" y="1165412"/>
            <a:ext cx="11607800" cy="541826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972802" y="6180641"/>
            <a:ext cx="1017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i="1" dirty="0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10P</a:t>
            </a:r>
          </a:p>
        </p:txBody>
      </p:sp>
      <p:sp>
        <p:nvSpPr>
          <p:cNvPr id="6" name="자유형 7">
            <a:extLst>
              <a:ext uri="{FF2B5EF4-FFF2-40B4-BE49-F238E27FC236}">
                <a16:creationId xmlns:a16="http://schemas.microsoft.com/office/drawing/2014/main" id="{5B5DD5A5-3E23-431C-A23F-73AAB7426FA6}"/>
              </a:ext>
            </a:extLst>
          </p:cNvPr>
          <p:cNvSpPr/>
          <p:nvPr/>
        </p:nvSpPr>
        <p:spPr>
          <a:xfrm>
            <a:off x="279400" y="228600"/>
            <a:ext cx="11607800" cy="82965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개발 및 구현 내용</a:t>
            </a:r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F27D2BE-64E5-42EA-9108-940F9A5ED58D}"/>
              </a:ext>
            </a:extLst>
          </p:cNvPr>
          <p:cNvSpPr txBox="1"/>
          <p:nvPr/>
        </p:nvSpPr>
        <p:spPr>
          <a:xfrm>
            <a:off x="681318" y="1489202"/>
            <a:ext cx="54146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대상 및 범위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599E18-BADC-49CE-AFB6-BF63FDC38050}"/>
              </a:ext>
            </a:extLst>
          </p:cNvPr>
          <p:cNvSpPr txBox="1"/>
          <p:nvPr/>
        </p:nvSpPr>
        <p:spPr>
          <a:xfrm>
            <a:off x="741106" y="5919598"/>
            <a:ext cx="106843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네이버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다음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400" dirty="0" err="1">
                <a:solidFill>
                  <a:schemeClr val="bg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레진코믹스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미스터블루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400" dirty="0" err="1">
                <a:solidFill>
                  <a:schemeClr val="bg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버프툰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400" dirty="0" err="1">
                <a:solidFill>
                  <a:schemeClr val="bg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봄툰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400" dirty="0" err="1">
                <a:solidFill>
                  <a:schemeClr val="bg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뿌딩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카카오페이지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400" dirty="0" err="1">
                <a:solidFill>
                  <a:schemeClr val="bg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코미카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코믹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GT, </a:t>
            </a:r>
            <a:r>
              <a:rPr lang="ko-KR" altLang="en-US" sz="1400" dirty="0" err="1">
                <a:solidFill>
                  <a:schemeClr val="bg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케이툰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400" dirty="0" err="1">
                <a:solidFill>
                  <a:schemeClr val="bg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탑툰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400" dirty="0" err="1">
                <a:solidFill>
                  <a:schemeClr val="bg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투믹스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400" dirty="0" err="1">
                <a:solidFill>
                  <a:schemeClr val="bg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폭스툰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400" dirty="0" err="1">
                <a:solidFill>
                  <a:schemeClr val="bg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피너툰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…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1DEB40-9110-4A78-BC7E-C44C580165C6}"/>
              </a:ext>
            </a:extLst>
          </p:cNvPr>
          <p:cNvSpPr txBox="1"/>
          <p:nvPr/>
        </p:nvSpPr>
        <p:spPr>
          <a:xfrm>
            <a:off x="1003605" y="2641951"/>
            <a:ext cx="10184789" cy="258079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ko-KR" altLang="en-US" sz="66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무료</a:t>
            </a:r>
            <a:r>
              <a:rPr lang="ko-KR" altLang="en-US" sz="5400" dirty="0">
                <a:solidFill>
                  <a:schemeClr val="bg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로 이용할 수 있는</a:t>
            </a:r>
            <a:endParaRPr lang="en-US" altLang="ko-KR" sz="5400" dirty="0">
              <a:solidFill>
                <a:schemeClr val="bg1">
                  <a:lumMod val="50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/>
            <a:r>
              <a:rPr lang="ko-KR" altLang="en-US" sz="6600" b="1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전체이용가</a:t>
            </a:r>
            <a:r>
              <a:rPr lang="ko-KR" altLang="en-US" sz="5400" dirty="0">
                <a:solidFill>
                  <a:schemeClr val="bg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웹툰</a:t>
            </a:r>
            <a:endParaRPr lang="ko-KR" altLang="en-US" sz="6600" dirty="0">
              <a:solidFill>
                <a:schemeClr val="bg1">
                  <a:lumMod val="50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969425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5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9400" y="1165412"/>
            <a:ext cx="11607800" cy="541826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6" name="자유형 7">
            <a:extLst>
              <a:ext uri="{FF2B5EF4-FFF2-40B4-BE49-F238E27FC236}">
                <a16:creationId xmlns:a16="http://schemas.microsoft.com/office/drawing/2014/main" id="{5B5DD5A5-3E23-431C-A23F-73AAB7426FA6}"/>
              </a:ext>
            </a:extLst>
          </p:cNvPr>
          <p:cNvSpPr/>
          <p:nvPr/>
        </p:nvSpPr>
        <p:spPr>
          <a:xfrm>
            <a:off x="279400" y="228600"/>
            <a:ext cx="11607800" cy="82965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개발 및 구현 내용</a:t>
            </a:r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940E662-64A8-4284-ADE8-E3F2765D00B7}"/>
              </a:ext>
            </a:extLst>
          </p:cNvPr>
          <p:cNvSpPr txBox="1"/>
          <p:nvPr/>
        </p:nvSpPr>
        <p:spPr>
          <a:xfrm>
            <a:off x="10972802" y="6180641"/>
            <a:ext cx="1017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i="1" dirty="0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11P</a:t>
            </a:r>
          </a:p>
        </p:txBody>
      </p: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4C345DE8-7E6B-465A-B6CC-7D7A4C25BE2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51"/>
          <a:stretch/>
        </p:blipFill>
        <p:spPr>
          <a:xfrm>
            <a:off x="2735491" y="1523390"/>
            <a:ext cx="2781967" cy="4779987"/>
          </a:xfrm>
          <a:prstGeom prst="rect">
            <a:avLst/>
          </a:prstGeom>
        </p:spPr>
      </p:pic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7BD2CCA3-AB7F-43D6-9795-9C0065E1F57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24"/>
          <a:stretch/>
        </p:blipFill>
        <p:spPr>
          <a:xfrm>
            <a:off x="6764053" y="1523389"/>
            <a:ext cx="2784070" cy="4779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0353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5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9400" y="1165412"/>
            <a:ext cx="11607800" cy="541826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6" name="자유형 7">
            <a:extLst>
              <a:ext uri="{FF2B5EF4-FFF2-40B4-BE49-F238E27FC236}">
                <a16:creationId xmlns:a16="http://schemas.microsoft.com/office/drawing/2014/main" id="{5B5DD5A5-3E23-431C-A23F-73AAB7426FA6}"/>
              </a:ext>
            </a:extLst>
          </p:cNvPr>
          <p:cNvSpPr/>
          <p:nvPr/>
        </p:nvSpPr>
        <p:spPr>
          <a:xfrm>
            <a:off x="279400" y="228600"/>
            <a:ext cx="11607800" cy="82965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개발 및 구현 내용</a:t>
            </a:r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F27D2BE-64E5-42EA-9108-940F9A5ED58D}"/>
              </a:ext>
            </a:extLst>
          </p:cNvPr>
          <p:cNvSpPr txBox="1"/>
          <p:nvPr/>
        </p:nvSpPr>
        <p:spPr>
          <a:xfrm>
            <a:off x="681318" y="1489202"/>
            <a:ext cx="54146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기능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C4BABCA-EE60-4189-9F92-DE2BDB1376E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68" t="-1" r="21267" b="42119"/>
          <a:stretch/>
        </p:blipFill>
        <p:spPr>
          <a:xfrm>
            <a:off x="3452812" y="1250421"/>
            <a:ext cx="5286376" cy="533397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5E9569D-C0AE-4DF1-A983-C0FE5E9FB675}"/>
              </a:ext>
            </a:extLst>
          </p:cNvPr>
          <p:cNvSpPr txBox="1"/>
          <p:nvPr/>
        </p:nvSpPr>
        <p:spPr>
          <a:xfrm>
            <a:off x="4586287" y="2636044"/>
            <a:ext cx="10144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요일별</a:t>
            </a:r>
            <a:endParaRPr lang="ko-KR" altLang="en-US" sz="20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1FAA1AF-0F38-4028-8690-0EF34DB99BE9}"/>
              </a:ext>
            </a:extLst>
          </p:cNvPr>
          <p:cNvSpPr txBox="1"/>
          <p:nvPr/>
        </p:nvSpPr>
        <p:spPr>
          <a:xfrm>
            <a:off x="5576093" y="2636044"/>
            <a:ext cx="10144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장르별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6DD0C8D-3AD2-49AB-BE71-4BC21541F302}"/>
              </a:ext>
            </a:extLst>
          </p:cNvPr>
          <p:cNvSpPr txBox="1"/>
          <p:nvPr/>
        </p:nvSpPr>
        <p:spPr>
          <a:xfrm>
            <a:off x="6499614" y="2636044"/>
            <a:ext cx="1350183" cy="47863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ko-KR" altLang="en-US" sz="20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완결작품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401A6F70-4A50-471F-962F-E4B1B4333485}"/>
              </a:ext>
            </a:extLst>
          </p:cNvPr>
          <p:cNvCxnSpPr>
            <a:cxnSpLocks/>
          </p:cNvCxnSpPr>
          <p:nvPr/>
        </p:nvCxnSpPr>
        <p:spPr>
          <a:xfrm>
            <a:off x="4636294" y="3114675"/>
            <a:ext cx="301466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B167415C-1B5F-4918-A1B8-9DB673EDAA06}"/>
              </a:ext>
            </a:extLst>
          </p:cNvPr>
          <p:cNvSpPr txBox="1"/>
          <p:nvPr/>
        </p:nvSpPr>
        <p:spPr>
          <a:xfrm>
            <a:off x="4586287" y="3247725"/>
            <a:ext cx="10144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가나다순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18862F9-CC82-4472-ABB1-C23DCE248555}"/>
              </a:ext>
            </a:extLst>
          </p:cNvPr>
          <p:cNvSpPr txBox="1"/>
          <p:nvPr/>
        </p:nvSpPr>
        <p:spPr>
          <a:xfrm>
            <a:off x="5576093" y="3247725"/>
            <a:ext cx="10144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업데이트순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7AEAF31-FE53-46BD-8772-6294FB9428E3}"/>
              </a:ext>
            </a:extLst>
          </p:cNvPr>
          <p:cNvSpPr txBox="1"/>
          <p:nvPr/>
        </p:nvSpPr>
        <p:spPr>
          <a:xfrm>
            <a:off x="6499614" y="3247725"/>
            <a:ext cx="1350183" cy="47863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ko-KR" altLang="en-US" sz="1200" b="1" dirty="0" err="1">
                <a:solidFill>
                  <a:schemeClr val="bg1">
                    <a:lumMod val="6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연재처순</a:t>
            </a:r>
            <a:endParaRPr lang="ko-KR" altLang="en-US" sz="1200" b="1" dirty="0">
              <a:solidFill>
                <a:schemeClr val="bg1">
                  <a:lumMod val="65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2622A0E-AF9A-406F-B670-0C4FBE818B8E}"/>
              </a:ext>
            </a:extLst>
          </p:cNvPr>
          <p:cNvSpPr/>
          <p:nvPr/>
        </p:nvSpPr>
        <p:spPr>
          <a:xfrm>
            <a:off x="4586287" y="3843338"/>
            <a:ext cx="1373981" cy="137398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74EA982-6533-420B-9EC8-BA7C4A77B566}"/>
              </a:ext>
            </a:extLst>
          </p:cNvPr>
          <p:cNvSpPr/>
          <p:nvPr/>
        </p:nvSpPr>
        <p:spPr>
          <a:xfrm>
            <a:off x="6276975" y="3843338"/>
            <a:ext cx="1373981" cy="137398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DC65C70-BD95-4AF6-8B51-6F69E7881718}"/>
              </a:ext>
            </a:extLst>
          </p:cNvPr>
          <p:cNvSpPr/>
          <p:nvPr/>
        </p:nvSpPr>
        <p:spPr>
          <a:xfrm>
            <a:off x="4586287" y="5550304"/>
            <a:ext cx="1373981" cy="102441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FD34268-CC5C-42F0-BC88-7A417C36AC00}"/>
              </a:ext>
            </a:extLst>
          </p:cNvPr>
          <p:cNvSpPr/>
          <p:nvPr/>
        </p:nvSpPr>
        <p:spPr>
          <a:xfrm>
            <a:off x="6276975" y="5550304"/>
            <a:ext cx="1373981" cy="102441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F916129-6DAF-49DA-AFA4-ABD4A60E5CE9}"/>
              </a:ext>
            </a:extLst>
          </p:cNvPr>
          <p:cNvSpPr txBox="1"/>
          <p:nvPr/>
        </p:nvSpPr>
        <p:spPr>
          <a:xfrm>
            <a:off x="10972802" y="6180641"/>
            <a:ext cx="1017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i="1" dirty="0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12P</a:t>
            </a:r>
          </a:p>
        </p:txBody>
      </p:sp>
    </p:spTree>
    <p:extLst>
      <p:ext uri="{BB962C8B-B14F-4D97-AF65-F5344CB8AC3E}">
        <p14:creationId xmlns:p14="http://schemas.microsoft.com/office/powerpoint/2010/main" val="12566966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5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9400" y="1165412"/>
            <a:ext cx="11607800" cy="541826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6" name="자유형 7">
            <a:extLst>
              <a:ext uri="{FF2B5EF4-FFF2-40B4-BE49-F238E27FC236}">
                <a16:creationId xmlns:a16="http://schemas.microsoft.com/office/drawing/2014/main" id="{5B5DD5A5-3E23-431C-A23F-73AAB7426FA6}"/>
              </a:ext>
            </a:extLst>
          </p:cNvPr>
          <p:cNvSpPr/>
          <p:nvPr/>
        </p:nvSpPr>
        <p:spPr>
          <a:xfrm>
            <a:off x="279400" y="228600"/>
            <a:ext cx="11607800" cy="82965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개발 및 구현 내용</a:t>
            </a:r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F27D2BE-64E5-42EA-9108-940F9A5ED58D}"/>
              </a:ext>
            </a:extLst>
          </p:cNvPr>
          <p:cNvSpPr txBox="1"/>
          <p:nvPr/>
        </p:nvSpPr>
        <p:spPr>
          <a:xfrm>
            <a:off x="681318" y="1489202"/>
            <a:ext cx="54146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기능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C4BABCA-EE60-4189-9F92-DE2BDB1376E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68" t="-1" r="21267" b="42119"/>
          <a:stretch/>
        </p:blipFill>
        <p:spPr>
          <a:xfrm>
            <a:off x="3452812" y="1250421"/>
            <a:ext cx="5286376" cy="5333977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EF916129-6DAF-49DA-AFA4-ABD4A60E5CE9}"/>
              </a:ext>
            </a:extLst>
          </p:cNvPr>
          <p:cNvSpPr txBox="1"/>
          <p:nvPr/>
        </p:nvSpPr>
        <p:spPr>
          <a:xfrm>
            <a:off x="10972802" y="6180641"/>
            <a:ext cx="1017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i="1" dirty="0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13P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9F24173-9069-4AF0-A275-4ECF3D47F85D}"/>
              </a:ext>
            </a:extLst>
          </p:cNvPr>
          <p:cNvSpPr/>
          <p:nvPr/>
        </p:nvSpPr>
        <p:spPr>
          <a:xfrm>
            <a:off x="4577322" y="2669744"/>
            <a:ext cx="3087502" cy="461665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AD742DF9-8B91-44B4-A708-A9629E8ADA47}"/>
              </a:ext>
            </a:extLst>
          </p:cNvPr>
          <p:cNvSpPr/>
          <p:nvPr/>
        </p:nvSpPr>
        <p:spPr>
          <a:xfrm rot="18685074">
            <a:off x="7275349" y="2799989"/>
            <a:ext cx="203247" cy="203247"/>
          </a:xfrm>
          <a:prstGeom prst="ellips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628FDE2C-78F1-4F58-8E1B-4381D410331F}"/>
              </a:ext>
            </a:extLst>
          </p:cNvPr>
          <p:cNvCxnSpPr>
            <a:cxnSpLocks/>
          </p:cNvCxnSpPr>
          <p:nvPr/>
        </p:nvCxnSpPr>
        <p:spPr>
          <a:xfrm rot="18685074">
            <a:off x="7511443" y="2937129"/>
            <a:ext cx="3612" cy="14195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>
            <a:extLst>
              <a:ext uri="{FF2B5EF4-FFF2-40B4-BE49-F238E27FC236}">
                <a16:creationId xmlns:a16="http://schemas.microsoft.com/office/drawing/2014/main" id="{94D55D06-81B8-4A9B-A443-FB410C2FF0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0915" y="2728633"/>
            <a:ext cx="2228850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111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5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9400" y="1165412"/>
            <a:ext cx="11607800" cy="541826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6" name="자유형 7">
            <a:extLst>
              <a:ext uri="{FF2B5EF4-FFF2-40B4-BE49-F238E27FC236}">
                <a16:creationId xmlns:a16="http://schemas.microsoft.com/office/drawing/2014/main" id="{5B5DD5A5-3E23-431C-A23F-73AAB7426FA6}"/>
              </a:ext>
            </a:extLst>
          </p:cNvPr>
          <p:cNvSpPr/>
          <p:nvPr/>
        </p:nvSpPr>
        <p:spPr>
          <a:xfrm>
            <a:off x="279400" y="228600"/>
            <a:ext cx="11607800" cy="82965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개발 및 구현 내용</a:t>
            </a:r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F27D2BE-64E5-42EA-9108-940F9A5ED58D}"/>
              </a:ext>
            </a:extLst>
          </p:cNvPr>
          <p:cNvSpPr txBox="1"/>
          <p:nvPr/>
        </p:nvSpPr>
        <p:spPr>
          <a:xfrm>
            <a:off x="681318" y="1489202"/>
            <a:ext cx="54146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기능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C4BABCA-EE60-4189-9F92-DE2BDB1376E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68" t="-1" r="21267" b="42119"/>
          <a:stretch/>
        </p:blipFill>
        <p:spPr>
          <a:xfrm>
            <a:off x="3452812" y="1249703"/>
            <a:ext cx="5286376" cy="533397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9940E662-64A8-4284-ADE8-E3F2765D00B7}"/>
              </a:ext>
            </a:extLst>
          </p:cNvPr>
          <p:cNvSpPr txBox="1"/>
          <p:nvPr/>
        </p:nvSpPr>
        <p:spPr>
          <a:xfrm>
            <a:off x="10972802" y="6180641"/>
            <a:ext cx="1017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i="1" dirty="0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14P</a:t>
            </a:r>
          </a:p>
        </p:txBody>
      </p:sp>
      <p:sp>
        <p:nvSpPr>
          <p:cNvPr id="32" name="자유형 10">
            <a:extLst>
              <a:ext uri="{FF2B5EF4-FFF2-40B4-BE49-F238E27FC236}">
                <a16:creationId xmlns:a16="http://schemas.microsoft.com/office/drawing/2014/main" id="{3C2B8535-6CC0-42BF-B5DA-D44B17F6D888}"/>
              </a:ext>
            </a:extLst>
          </p:cNvPr>
          <p:cNvSpPr/>
          <p:nvPr/>
        </p:nvSpPr>
        <p:spPr>
          <a:xfrm>
            <a:off x="4488900" y="3751062"/>
            <a:ext cx="3279588" cy="1304076"/>
          </a:xfrm>
          <a:custGeom>
            <a:avLst/>
            <a:gdLst>
              <a:gd name="connsiteX0" fmla="*/ 0 w 11607800"/>
              <a:gd name="connsiteY0" fmla="*/ 0 h 3467812"/>
              <a:gd name="connsiteX1" fmla="*/ 11607800 w 11607800"/>
              <a:gd name="connsiteY1" fmla="*/ 0 h 3467812"/>
              <a:gd name="connsiteX2" fmla="*/ 11607800 w 11607800"/>
              <a:gd name="connsiteY2" fmla="*/ 2247784 h 3467812"/>
              <a:gd name="connsiteX3" fmla="*/ 0 w 11607800"/>
              <a:gd name="connsiteY3" fmla="*/ 3467812 h 3467812"/>
              <a:gd name="connsiteX4" fmla="*/ 0 w 11607800"/>
              <a:gd name="connsiteY4" fmla="*/ 0 h 3467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3467812">
                <a:moveTo>
                  <a:pt x="0" y="0"/>
                </a:moveTo>
                <a:lnTo>
                  <a:pt x="11607800" y="0"/>
                </a:lnTo>
                <a:lnTo>
                  <a:pt x="11607800" y="2247784"/>
                </a:lnTo>
                <a:lnTo>
                  <a:pt x="0" y="3467812"/>
                </a:lnTo>
                <a:lnTo>
                  <a:pt x="0" y="0"/>
                </a:lnTo>
                <a:close/>
              </a:path>
            </a:pathLst>
          </a:custGeom>
          <a:solidFill>
            <a:srgbClr val="FEED23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자유형 8">
            <a:extLst>
              <a:ext uri="{FF2B5EF4-FFF2-40B4-BE49-F238E27FC236}">
                <a16:creationId xmlns:a16="http://schemas.microsoft.com/office/drawing/2014/main" id="{996F37AB-E9C4-401E-858D-E4F6045FDC06}"/>
              </a:ext>
            </a:extLst>
          </p:cNvPr>
          <p:cNvSpPr/>
          <p:nvPr/>
        </p:nvSpPr>
        <p:spPr>
          <a:xfrm>
            <a:off x="6091830" y="4705127"/>
            <a:ext cx="1660024" cy="1453422"/>
          </a:xfrm>
          <a:custGeom>
            <a:avLst/>
            <a:gdLst>
              <a:gd name="connsiteX0" fmla="*/ 5875501 w 5875501"/>
              <a:gd name="connsiteY0" fmla="*/ 0 h 3864952"/>
              <a:gd name="connsiteX1" fmla="*/ 5875501 w 5875501"/>
              <a:gd name="connsiteY1" fmla="*/ 3864952 h 3864952"/>
              <a:gd name="connsiteX2" fmla="*/ 690258 w 5875501"/>
              <a:gd name="connsiteY2" fmla="*/ 3864952 h 3864952"/>
              <a:gd name="connsiteX3" fmla="*/ 0 w 5875501"/>
              <a:gd name="connsiteY3" fmla="*/ 617540 h 3864952"/>
              <a:gd name="connsiteX4" fmla="*/ 5875501 w 5875501"/>
              <a:gd name="connsiteY4" fmla="*/ 0 h 3864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75501" h="3864952">
                <a:moveTo>
                  <a:pt x="5875501" y="0"/>
                </a:moveTo>
                <a:lnTo>
                  <a:pt x="5875501" y="3864952"/>
                </a:lnTo>
                <a:lnTo>
                  <a:pt x="690258" y="3864952"/>
                </a:lnTo>
                <a:lnTo>
                  <a:pt x="0" y="617540"/>
                </a:lnTo>
                <a:lnTo>
                  <a:pt x="5875501" y="0"/>
                </a:lnTo>
                <a:close/>
              </a:path>
            </a:pathLst>
          </a:custGeom>
          <a:pattFill prst="pct10">
            <a:fgClr>
              <a:srgbClr val="AEE090"/>
            </a:fgClr>
            <a:bgClr>
              <a:srgbClr val="79CB44"/>
            </a:bgClr>
          </a:patt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자유형 6">
            <a:extLst>
              <a:ext uri="{FF2B5EF4-FFF2-40B4-BE49-F238E27FC236}">
                <a16:creationId xmlns:a16="http://schemas.microsoft.com/office/drawing/2014/main" id="{DD9B3193-B86E-4835-A95F-FF4285645F8B}"/>
              </a:ext>
            </a:extLst>
          </p:cNvPr>
          <p:cNvSpPr/>
          <p:nvPr/>
        </p:nvSpPr>
        <p:spPr>
          <a:xfrm>
            <a:off x="4488900" y="4947181"/>
            <a:ext cx="1742780" cy="1211368"/>
          </a:xfrm>
          <a:custGeom>
            <a:avLst/>
            <a:gdLst>
              <a:gd name="connsiteX0" fmla="*/ 5483703 w 6168409"/>
              <a:gd name="connsiteY0" fmla="*/ 0 h 3221283"/>
              <a:gd name="connsiteX1" fmla="*/ 6168409 w 6168409"/>
              <a:gd name="connsiteY1" fmla="*/ 3221283 h 3221283"/>
              <a:gd name="connsiteX2" fmla="*/ 0 w 6168409"/>
              <a:gd name="connsiteY2" fmla="*/ 3221283 h 3221283"/>
              <a:gd name="connsiteX3" fmla="*/ 0 w 6168409"/>
              <a:gd name="connsiteY3" fmla="*/ 576360 h 3221283"/>
              <a:gd name="connsiteX4" fmla="*/ 5483703 w 6168409"/>
              <a:gd name="connsiteY4" fmla="*/ 0 h 3221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68409" h="3221283">
                <a:moveTo>
                  <a:pt x="5483703" y="0"/>
                </a:moveTo>
                <a:lnTo>
                  <a:pt x="6168409" y="3221283"/>
                </a:lnTo>
                <a:lnTo>
                  <a:pt x="0" y="3221283"/>
                </a:lnTo>
                <a:lnTo>
                  <a:pt x="0" y="576360"/>
                </a:lnTo>
                <a:lnTo>
                  <a:pt x="5483703" y="0"/>
                </a:lnTo>
                <a:close/>
              </a:path>
            </a:pathLst>
          </a:custGeom>
          <a:pattFill prst="pct5">
            <a:fgClr>
              <a:srgbClr val="73C7E9"/>
            </a:fgClr>
            <a:bgClr>
              <a:srgbClr val="29AADE"/>
            </a:bgClr>
          </a:patt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270585D-A6F7-45B1-9A41-38182AE6C1E2}"/>
              </a:ext>
            </a:extLst>
          </p:cNvPr>
          <p:cNvSpPr/>
          <p:nvPr/>
        </p:nvSpPr>
        <p:spPr>
          <a:xfrm>
            <a:off x="4375406" y="6130812"/>
            <a:ext cx="3504569" cy="429108"/>
          </a:xfrm>
          <a:prstGeom prst="rect">
            <a:avLst/>
          </a:prstGeom>
          <a:solidFill>
            <a:schemeClr val="bg1">
              <a:lumMod val="65000"/>
              <a:alpha val="8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/>
              <a:t>         </a:t>
            </a:r>
            <a:r>
              <a:rPr lang="ko-KR" altLang="en-US" dirty="0"/>
              <a:t>구독            책갈피</a:t>
            </a:r>
          </a:p>
        </p:txBody>
      </p:sp>
      <p:sp>
        <p:nvSpPr>
          <p:cNvPr id="3" name="화살표: 오각형 2">
            <a:extLst>
              <a:ext uri="{FF2B5EF4-FFF2-40B4-BE49-F238E27FC236}">
                <a16:creationId xmlns:a16="http://schemas.microsoft.com/office/drawing/2014/main" id="{7A3934F2-DEA6-41B8-B069-9D91E1809B41}"/>
              </a:ext>
            </a:extLst>
          </p:cNvPr>
          <p:cNvSpPr/>
          <p:nvPr/>
        </p:nvSpPr>
        <p:spPr>
          <a:xfrm rot="5400000">
            <a:off x="6258242" y="6242449"/>
            <a:ext cx="276150" cy="239623"/>
          </a:xfrm>
          <a:prstGeom prst="homePlate">
            <a:avLst/>
          </a:prstGeom>
          <a:solidFill>
            <a:srgbClr val="493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하트 6">
            <a:extLst>
              <a:ext uri="{FF2B5EF4-FFF2-40B4-BE49-F238E27FC236}">
                <a16:creationId xmlns:a16="http://schemas.microsoft.com/office/drawing/2014/main" id="{4650E8AF-B8C6-46FE-941B-1371F5899A68}"/>
              </a:ext>
            </a:extLst>
          </p:cNvPr>
          <p:cNvSpPr/>
          <p:nvPr/>
        </p:nvSpPr>
        <p:spPr>
          <a:xfrm>
            <a:off x="4868346" y="6218133"/>
            <a:ext cx="224118" cy="224118"/>
          </a:xfrm>
          <a:prstGeom prst="heart">
            <a:avLst/>
          </a:prstGeom>
          <a:solidFill>
            <a:srgbClr val="281E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DE8C7A2F-F367-4962-9831-24D648F879F9}"/>
              </a:ext>
            </a:extLst>
          </p:cNvPr>
          <p:cNvSpPr/>
          <p:nvPr/>
        </p:nvSpPr>
        <p:spPr>
          <a:xfrm>
            <a:off x="4488900" y="2345490"/>
            <a:ext cx="3279588" cy="130407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27156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5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9400" y="1165412"/>
            <a:ext cx="11607800" cy="541826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6" name="자유형 7">
            <a:extLst>
              <a:ext uri="{FF2B5EF4-FFF2-40B4-BE49-F238E27FC236}">
                <a16:creationId xmlns:a16="http://schemas.microsoft.com/office/drawing/2014/main" id="{5B5DD5A5-3E23-431C-A23F-73AAB7426FA6}"/>
              </a:ext>
            </a:extLst>
          </p:cNvPr>
          <p:cNvSpPr/>
          <p:nvPr/>
        </p:nvSpPr>
        <p:spPr>
          <a:xfrm>
            <a:off x="279400" y="228600"/>
            <a:ext cx="11607800" cy="82965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개발 및 구현 내용</a:t>
            </a:r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F27D2BE-64E5-42EA-9108-940F9A5ED58D}"/>
              </a:ext>
            </a:extLst>
          </p:cNvPr>
          <p:cNvSpPr txBox="1"/>
          <p:nvPr/>
        </p:nvSpPr>
        <p:spPr>
          <a:xfrm>
            <a:off x="681318" y="1489202"/>
            <a:ext cx="54146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기능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C4BABCA-EE60-4189-9F92-DE2BDB1376E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68" t="-1" r="21267" b="42119"/>
          <a:stretch/>
        </p:blipFill>
        <p:spPr>
          <a:xfrm>
            <a:off x="3452812" y="1249703"/>
            <a:ext cx="5286376" cy="533397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9940E662-64A8-4284-ADE8-E3F2765D00B7}"/>
              </a:ext>
            </a:extLst>
          </p:cNvPr>
          <p:cNvSpPr txBox="1"/>
          <p:nvPr/>
        </p:nvSpPr>
        <p:spPr>
          <a:xfrm>
            <a:off x="10972802" y="6180641"/>
            <a:ext cx="1017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i="1" dirty="0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15P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1496693-32C1-4385-B318-E8AA147EB88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488"/>
          <a:stretch/>
        </p:blipFill>
        <p:spPr>
          <a:xfrm>
            <a:off x="4520453" y="3253665"/>
            <a:ext cx="3151094" cy="2663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8428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5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9400" y="1165412"/>
            <a:ext cx="11607800" cy="541826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6" name="자유형 7">
            <a:extLst>
              <a:ext uri="{FF2B5EF4-FFF2-40B4-BE49-F238E27FC236}">
                <a16:creationId xmlns:a16="http://schemas.microsoft.com/office/drawing/2014/main" id="{5B5DD5A5-3E23-431C-A23F-73AAB7426FA6}"/>
              </a:ext>
            </a:extLst>
          </p:cNvPr>
          <p:cNvSpPr/>
          <p:nvPr/>
        </p:nvSpPr>
        <p:spPr>
          <a:xfrm>
            <a:off x="279400" y="228600"/>
            <a:ext cx="11607800" cy="82965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개발 및 구현 내용</a:t>
            </a:r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F27D2BE-64E5-42EA-9108-940F9A5ED58D}"/>
              </a:ext>
            </a:extLst>
          </p:cNvPr>
          <p:cNvSpPr txBox="1"/>
          <p:nvPr/>
        </p:nvSpPr>
        <p:spPr>
          <a:xfrm>
            <a:off x="681318" y="1489202"/>
            <a:ext cx="54146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기능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C4BABCA-EE60-4189-9F92-DE2BDB1376E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68" t="-1" r="21267" b="42119"/>
          <a:stretch/>
        </p:blipFill>
        <p:spPr>
          <a:xfrm>
            <a:off x="3452812" y="1249703"/>
            <a:ext cx="5286376" cy="533397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9940E662-64A8-4284-ADE8-E3F2765D00B7}"/>
              </a:ext>
            </a:extLst>
          </p:cNvPr>
          <p:cNvSpPr txBox="1"/>
          <p:nvPr/>
        </p:nvSpPr>
        <p:spPr>
          <a:xfrm>
            <a:off x="10972802" y="6180641"/>
            <a:ext cx="1017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i="1" dirty="0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16P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B298F75-92B9-4DEE-857C-02A7D7E1864B}"/>
              </a:ext>
            </a:extLst>
          </p:cNvPr>
          <p:cNvSpPr/>
          <p:nvPr/>
        </p:nvSpPr>
        <p:spPr>
          <a:xfrm>
            <a:off x="4570179" y="3757648"/>
            <a:ext cx="3051642" cy="28260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7ABFA5-6020-4276-B94F-88A61BF6633A}"/>
              </a:ext>
            </a:extLst>
          </p:cNvPr>
          <p:cNvSpPr txBox="1"/>
          <p:nvPr/>
        </p:nvSpPr>
        <p:spPr>
          <a:xfrm>
            <a:off x="4570179" y="2680447"/>
            <a:ext cx="31753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액션 만화 매니아인</a:t>
            </a:r>
            <a:endParaRPr lang="en-US" altLang="ko-KR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Capstone123</a:t>
            </a:r>
            <a:r>
              <a:rPr lang="ko-KR" altLang="en-US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님에게</a:t>
            </a: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드리는</a:t>
            </a:r>
            <a:endParaRPr lang="en-US" altLang="ko-KR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신작 액션 만화 추천</a:t>
            </a:r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4883947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5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9400" y="1165412"/>
            <a:ext cx="11607800" cy="541826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6" name="자유형 7">
            <a:extLst>
              <a:ext uri="{FF2B5EF4-FFF2-40B4-BE49-F238E27FC236}">
                <a16:creationId xmlns:a16="http://schemas.microsoft.com/office/drawing/2014/main" id="{5B5DD5A5-3E23-431C-A23F-73AAB7426FA6}"/>
              </a:ext>
            </a:extLst>
          </p:cNvPr>
          <p:cNvSpPr/>
          <p:nvPr/>
        </p:nvSpPr>
        <p:spPr>
          <a:xfrm>
            <a:off x="279400" y="228600"/>
            <a:ext cx="11607800" cy="82965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팀원 역할 분담</a:t>
            </a:r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940E662-64A8-4284-ADE8-E3F2765D00B7}"/>
              </a:ext>
            </a:extLst>
          </p:cNvPr>
          <p:cNvSpPr txBox="1"/>
          <p:nvPr/>
        </p:nvSpPr>
        <p:spPr>
          <a:xfrm>
            <a:off x="10972802" y="6180641"/>
            <a:ext cx="1017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i="1" dirty="0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17P</a:t>
            </a:r>
          </a:p>
        </p:txBody>
      </p:sp>
      <p:graphicFrame>
        <p:nvGraphicFramePr>
          <p:cNvPr id="9" name="표 10">
            <a:extLst>
              <a:ext uri="{FF2B5EF4-FFF2-40B4-BE49-F238E27FC236}">
                <a16:creationId xmlns:a16="http://schemas.microsoft.com/office/drawing/2014/main" id="{FB3D3E56-3FFF-45F5-B580-2298E72E51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0896213"/>
              </p:ext>
            </p:extLst>
          </p:nvPr>
        </p:nvGraphicFramePr>
        <p:xfrm>
          <a:off x="2019299" y="2277036"/>
          <a:ext cx="8352865" cy="305696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27008">
                  <a:extLst>
                    <a:ext uri="{9D8B030D-6E8A-4147-A177-3AD203B41FA5}">
                      <a16:colId xmlns:a16="http://schemas.microsoft.com/office/drawing/2014/main" val="1411106445"/>
                    </a:ext>
                  </a:extLst>
                </a:gridCol>
                <a:gridCol w="6825857">
                  <a:extLst>
                    <a:ext uri="{9D8B030D-6E8A-4147-A177-3AD203B41FA5}">
                      <a16:colId xmlns:a16="http://schemas.microsoft.com/office/drawing/2014/main" val="1934637255"/>
                    </a:ext>
                  </a:extLst>
                </a:gridCol>
              </a:tblGrid>
              <a:tr h="101898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김소연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자료조사</a:t>
                      </a:r>
                      <a:r>
                        <a:rPr lang="en-US" altLang="ko-KR" sz="20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, </a:t>
                      </a:r>
                      <a:r>
                        <a:rPr lang="ko-KR" altLang="en-US" sz="20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프로필 화면 구성</a:t>
                      </a:r>
                      <a:r>
                        <a:rPr lang="en-US" altLang="ko-KR" sz="20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, </a:t>
                      </a:r>
                      <a:r>
                        <a:rPr lang="ko-KR" altLang="en-US" sz="2000" dirty="0" err="1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연재처별</a:t>
                      </a:r>
                      <a:r>
                        <a:rPr lang="ko-KR" altLang="en-US" sz="20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로그인 세션 분석</a:t>
                      </a:r>
                      <a:r>
                        <a:rPr lang="en-US" altLang="ko-KR" sz="20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, </a:t>
                      </a:r>
                      <a:r>
                        <a:rPr lang="ko-KR" altLang="en-US" sz="20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통합 로그인 기능 구현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05968780"/>
                  </a:ext>
                </a:extLst>
              </a:tr>
              <a:tr h="101898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윤신영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메인 화면 구성</a:t>
                      </a:r>
                      <a:r>
                        <a:rPr lang="en-US" altLang="ko-KR" sz="200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, </a:t>
                      </a:r>
                      <a:r>
                        <a:rPr lang="ko-KR" altLang="en-US" sz="200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웹툰 정렬 기능</a:t>
                      </a:r>
                      <a:r>
                        <a:rPr lang="en-US" altLang="ko-KR" sz="200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, </a:t>
                      </a:r>
                      <a:r>
                        <a:rPr lang="ko-KR" altLang="en-US" sz="200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구독 기능</a:t>
                      </a:r>
                      <a:r>
                        <a:rPr lang="en-US" altLang="ko-KR" sz="200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, </a:t>
                      </a:r>
                      <a:r>
                        <a:rPr lang="ko-KR" altLang="en-US" sz="200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책갈피 기능 구현</a:t>
                      </a:r>
                      <a:endParaRPr lang="ko-KR" altLang="en-US" sz="200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06852745"/>
                  </a:ext>
                </a:extLst>
              </a:tr>
              <a:tr h="101898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err="1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한지효</a:t>
                      </a:r>
                      <a:endParaRPr lang="ko-KR" altLang="en-US" sz="200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UI </a:t>
                      </a:r>
                      <a:r>
                        <a:rPr lang="ko-KR" altLang="en-US" sz="20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디자인</a:t>
                      </a:r>
                      <a:r>
                        <a:rPr lang="en-US" altLang="ko-KR" sz="20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, </a:t>
                      </a:r>
                      <a:r>
                        <a:rPr lang="ko-KR" altLang="en-US" sz="20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사용자 취향 분석 및 추천 기능 구현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707349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4983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5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9400" y="1165412"/>
            <a:ext cx="11607800" cy="541826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6" name="자유형 7">
            <a:extLst>
              <a:ext uri="{FF2B5EF4-FFF2-40B4-BE49-F238E27FC236}">
                <a16:creationId xmlns:a16="http://schemas.microsoft.com/office/drawing/2014/main" id="{5B5DD5A5-3E23-431C-A23F-73AAB7426FA6}"/>
              </a:ext>
            </a:extLst>
          </p:cNvPr>
          <p:cNvSpPr/>
          <p:nvPr/>
        </p:nvSpPr>
        <p:spPr>
          <a:xfrm>
            <a:off x="279400" y="228600"/>
            <a:ext cx="11607800" cy="82965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주간 진행 계획</a:t>
            </a:r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940E662-64A8-4284-ADE8-E3F2765D00B7}"/>
              </a:ext>
            </a:extLst>
          </p:cNvPr>
          <p:cNvSpPr txBox="1"/>
          <p:nvPr/>
        </p:nvSpPr>
        <p:spPr>
          <a:xfrm>
            <a:off x="10972802" y="6180641"/>
            <a:ext cx="1017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i="1" dirty="0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18P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5A74AE56-34EF-4B6E-A6EB-F4B7793DBE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4813" y="159702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7655A43B-316D-4E49-A141-205F9BD638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7564935" y="1200484"/>
            <a:ext cx="5651898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4D59F31-FA09-42B6-8D40-2E8CADD2AC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9221" y="1242299"/>
            <a:ext cx="5168158" cy="5264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4196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5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9400" y="1165412"/>
            <a:ext cx="11607800" cy="541826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6" name="자유형 7">
            <a:extLst>
              <a:ext uri="{FF2B5EF4-FFF2-40B4-BE49-F238E27FC236}">
                <a16:creationId xmlns:a16="http://schemas.microsoft.com/office/drawing/2014/main" id="{5B5DD5A5-3E23-431C-A23F-73AAB7426FA6}"/>
              </a:ext>
            </a:extLst>
          </p:cNvPr>
          <p:cNvSpPr/>
          <p:nvPr/>
        </p:nvSpPr>
        <p:spPr>
          <a:xfrm>
            <a:off x="279400" y="228600"/>
            <a:ext cx="11607800" cy="82965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주간 진행 계획</a:t>
            </a:r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940E662-64A8-4284-ADE8-E3F2765D00B7}"/>
              </a:ext>
            </a:extLst>
          </p:cNvPr>
          <p:cNvSpPr txBox="1"/>
          <p:nvPr/>
        </p:nvSpPr>
        <p:spPr>
          <a:xfrm>
            <a:off x="10972802" y="6180641"/>
            <a:ext cx="1017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i="1" dirty="0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19P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5A74AE56-34EF-4B6E-A6EB-F4B7793DBE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4813" y="159702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7655A43B-316D-4E49-A141-205F9BD638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7564935" y="1200484"/>
            <a:ext cx="5651898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5688F92-0899-42F2-ABD5-E083C454EC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6950" y="1657351"/>
            <a:ext cx="5261568" cy="434826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E48E97F-E3F9-45C0-87A3-C93C0944794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012"/>
          <a:stretch/>
        </p:blipFill>
        <p:spPr>
          <a:xfrm>
            <a:off x="3481291" y="1258683"/>
            <a:ext cx="5261568" cy="437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9173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5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9400" y="228600"/>
            <a:ext cx="11607800" cy="82965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목차</a:t>
            </a:r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1204517" y="6180641"/>
            <a:ext cx="7588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i="1" dirty="0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2P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3D05D9F-FC53-42AE-91FA-D7EA49651A5F}"/>
              </a:ext>
            </a:extLst>
          </p:cNvPr>
          <p:cNvSpPr/>
          <p:nvPr/>
        </p:nvSpPr>
        <p:spPr>
          <a:xfrm>
            <a:off x="2487103" y="1481119"/>
            <a:ext cx="722320" cy="712155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함초롬돋움" panose="020B0604000101010101" pitchFamily="50" charset="-127"/>
              </a:rPr>
              <a:t>1</a:t>
            </a:r>
            <a:endParaRPr lang="ko-KR" altLang="en-US" sz="2400" b="1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함초롬돋움" panose="020B0604000101010101" pitchFamily="50" charset="-127"/>
            </a:endParaRPr>
          </a:p>
        </p:txBody>
      </p:sp>
      <p:sp>
        <p:nvSpPr>
          <p:cNvPr id="3" name="화살표: 오각형 2">
            <a:extLst>
              <a:ext uri="{FF2B5EF4-FFF2-40B4-BE49-F238E27FC236}">
                <a16:creationId xmlns:a16="http://schemas.microsoft.com/office/drawing/2014/main" id="{BE176003-CA1F-4BB2-8DEF-017E6B334C3B}"/>
              </a:ext>
            </a:extLst>
          </p:cNvPr>
          <p:cNvSpPr/>
          <p:nvPr/>
        </p:nvSpPr>
        <p:spPr>
          <a:xfrm>
            <a:off x="3416817" y="1481120"/>
            <a:ext cx="6219163" cy="712154"/>
          </a:xfrm>
          <a:prstGeom prst="homePlat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b="1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함초롬돋움" panose="020B0604000101010101" pitchFamily="50" charset="-127"/>
              </a:rPr>
              <a:t>  개요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D091006-A5FD-4A54-AE91-40E91CE804FD}"/>
              </a:ext>
            </a:extLst>
          </p:cNvPr>
          <p:cNvSpPr/>
          <p:nvPr/>
        </p:nvSpPr>
        <p:spPr>
          <a:xfrm>
            <a:off x="2487103" y="2533968"/>
            <a:ext cx="722320" cy="712155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함초롬돋움" panose="020B0604000101010101" pitchFamily="50" charset="-127"/>
              </a:rPr>
              <a:t>2</a:t>
            </a:r>
            <a:endParaRPr lang="ko-KR" altLang="en-US" sz="2400" b="1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함초롬돋움" panose="020B0604000101010101" pitchFamily="50" charset="-127"/>
            </a:endParaRPr>
          </a:p>
        </p:txBody>
      </p:sp>
      <p:sp>
        <p:nvSpPr>
          <p:cNvPr id="15" name="화살표: 오각형 14">
            <a:extLst>
              <a:ext uri="{FF2B5EF4-FFF2-40B4-BE49-F238E27FC236}">
                <a16:creationId xmlns:a16="http://schemas.microsoft.com/office/drawing/2014/main" id="{DC44FB42-DF3B-4423-949C-E76E50A21F29}"/>
              </a:ext>
            </a:extLst>
          </p:cNvPr>
          <p:cNvSpPr/>
          <p:nvPr/>
        </p:nvSpPr>
        <p:spPr>
          <a:xfrm>
            <a:off x="3416817" y="2533969"/>
            <a:ext cx="6219163" cy="712154"/>
          </a:xfrm>
          <a:prstGeom prst="homePlat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b="1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함초롬돋움" panose="020B0604000101010101" pitchFamily="50" charset="-127"/>
              </a:rPr>
              <a:t>  목표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2244D46-BDBE-408A-9488-F3B201CB2DAC}"/>
              </a:ext>
            </a:extLst>
          </p:cNvPr>
          <p:cNvSpPr/>
          <p:nvPr/>
        </p:nvSpPr>
        <p:spPr>
          <a:xfrm>
            <a:off x="2487103" y="3580377"/>
            <a:ext cx="722320" cy="712155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함초롬돋움" panose="020B0604000101010101" pitchFamily="50" charset="-127"/>
              </a:rPr>
              <a:t>3</a:t>
            </a:r>
            <a:endParaRPr lang="ko-KR" altLang="en-US" sz="2400" b="1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함초롬돋움" panose="020B0604000101010101" pitchFamily="50" charset="-127"/>
            </a:endParaRPr>
          </a:p>
        </p:txBody>
      </p:sp>
      <p:sp>
        <p:nvSpPr>
          <p:cNvPr id="17" name="화살표: 오각형 16">
            <a:extLst>
              <a:ext uri="{FF2B5EF4-FFF2-40B4-BE49-F238E27FC236}">
                <a16:creationId xmlns:a16="http://schemas.microsoft.com/office/drawing/2014/main" id="{CB2904F7-8DC8-40C6-ACD9-EC9534074841}"/>
              </a:ext>
            </a:extLst>
          </p:cNvPr>
          <p:cNvSpPr/>
          <p:nvPr/>
        </p:nvSpPr>
        <p:spPr>
          <a:xfrm>
            <a:off x="3416817" y="3580378"/>
            <a:ext cx="6219163" cy="712154"/>
          </a:xfrm>
          <a:prstGeom prst="homePlat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함초롬돋움" panose="020B0604000101010101" pitchFamily="50" charset="-127"/>
              </a:rPr>
              <a:t>  </a:t>
            </a:r>
            <a:r>
              <a:rPr lang="ko-KR" altLang="en-US" sz="2400" b="1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함초롬돋움" panose="020B0604000101010101" pitchFamily="50" charset="-127"/>
              </a:rPr>
              <a:t>개발 및 구현 내용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5B4FC78-AC43-4DA0-8422-998FA7DF3FC1}"/>
              </a:ext>
            </a:extLst>
          </p:cNvPr>
          <p:cNvSpPr/>
          <p:nvPr/>
        </p:nvSpPr>
        <p:spPr>
          <a:xfrm>
            <a:off x="2487103" y="4626785"/>
            <a:ext cx="722320" cy="712155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함초롬돋움" panose="020B0604000101010101" pitchFamily="50" charset="-127"/>
              </a:rPr>
              <a:t>4</a:t>
            </a:r>
            <a:endParaRPr lang="ko-KR" altLang="en-US" sz="2400" b="1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함초롬돋움" panose="020B0604000101010101" pitchFamily="50" charset="-127"/>
            </a:endParaRPr>
          </a:p>
        </p:txBody>
      </p:sp>
      <p:sp>
        <p:nvSpPr>
          <p:cNvPr id="19" name="화살표: 오각형 18">
            <a:extLst>
              <a:ext uri="{FF2B5EF4-FFF2-40B4-BE49-F238E27FC236}">
                <a16:creationId xmlns:a16="http://schemas.microsoft.com/office/drawing/2014/main" id="{08496AD6-0610-4784-9D63-B60E8DC0DF5E}"/>
              </a:ext>
            </a:extLst>
          </p:cNvPr>
          <p:cNvSpPr/>
          <p:nvPr/>
        </p:nvSpPr>
        <p:spPr>
          <a:xfrm>
            <a:off x="3416817" y="4626786"/>
            <a:ext cx="6219163" cy="712154"/>
          </a:xfrm>
          <a:prstGeom prst="homePlat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함초롬돋움" panose="020B0604000101010101" pitchFamily="50" charset="-127"/>
              </a:rPr>
              <a:t>  </a:t>
            </a:r>
            <a:r>
              <a:rPr lang="ko-KR" altLang="en-US" sz="2400" b="1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함초롬돋움" panose="020B0604000101010101" pitchFamily="50" charset="-127"/>
              </a:rPr>
              <a:t>팀원 역할 분담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B0A8DDD-CE60-4B4A-9A87-7EC106451BB1}"/>
              </a:ext>
            </a:extLst>
          </p:cNvPr>
          <p:cNvSpPr/>
          <p:nvPr/>
        </p:nvSpPr>
        <p:spPr>
          <a:xfrm>
            <a:off x="2487103" y="5673192"/>
            <a:ext cx="722320" cy="712155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함초롬돋움" panose="020B0604000101010101" pitchFamily="50" charset="-127"/>
              </a:rPr>
              <a:t>5</a:t>
            </a:r>
            <a:endParaRPr lang="ko-KR" altLang="en-US" sz="2400" b="1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함초롬돋움" panose="020B0604000101010101" pitchFamily="50" charset="-127"/>
            </a:endParaRPr>
          </a:p>
        </p:txBody>
      </p:sp>
      <p:sp>
        <p:nvSpPr>
          <p:cNvPr id="21" name="화살표: 오각형 20">
            <a:extLst>
              <a:ext uri="{FF2B5EF4-FFF2-40B4-BE49-F238E27FC236}">
                <a16:creationId xmlns:a16="http://schemas.microsoft.com/office/drawing/2014/main" id="{C12640DF-C25B-4D04-9CE9-1264A0EB8358}"/>
              </a:ext>
            </a:extLst>
          </p:cNvPr>
          <p:cNvSpPr/>
          <p:nvPr/>
        </p:nvSpPr>
        <p:spPr>
          <a:xfrm>
            <a:off x="3416817" y="5673193"/>
            <a:ext cx="6219163" cy="712154"/>
          </a:xfrm>
          <a:prstGeom prst="homePlat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함초롬돋움" panose="020B0604000101010101" pitchFamily="50" charset="-127"/>
              </a:rPr>
              <a:t>  </a:t>
            </a:r>
            <a:r>
              <a:rPr lang="ko-KR" altLang="en-US" sz="2400" b="1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함초롬돋움" panose="020B0604000101010101" pitchFamily="50" charset="-127"/>
              </a:rPr>
              <a:t>주간 진행 계획</a:t>
            </a:r>
          </a:p>
        </p:txBody>
      </p:sp>
    </p:spTree>
    <p:extLst>
      <p:ext uri="{BB962C8B-B14F-4D97-AF65-F5344CB8AC3E}">
        <p14:creationId xmlns:p14="http://schemas.microsoft.com/office/powerpoint/2010/main" val="11097401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DC4BB00-60A5-412D-B9B4-3FAD5D5E97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6016" y="561653"/>
            <a:ext cx="5219968" cy="523266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438C4825-4B27-49EE-BC23-81B373F9A203}"/>
              </a:ext>
            </a:extLst>
          </p:cNvPr>
          <p:cNvSpPr txBox="1"/>
          <p:nvPr/>
        </p:nvSpPr>
        <p:spPr>
          <a:xfrm>
            <a:off x="3422157" y="5973596"/>
            <a:ext cx="54146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감사합니다</a:t>
            </a:r>
            <a:r>
              <a:rPr lang="en-US" altLang="ko-KR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!</a:t>
            </a:r>
            <a:endParaRPr lang="ko-KR" altLang="en-US" sz="4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167970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5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9400" y="228600"/>
            <a:ext cx="11607800" cy="6355080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1204517" y="6180641"/>
            <a:ext cx="7588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i="1" dirty="0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3P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5CCF80A-B73B-4CA1-BC4F-1BEC8F4081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407" y="1555324"/>
            <a:ext cx="5074855" cy="28884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B9E72F2-4533-47CA-854A-4470297AB76B}"/>
              </a:ext>
            </a:extLst>
          </p:cNvPr>
          <p:cNvSpPr txBox="1"/>
          <p:nvPr/>
        </p:nvSpPr>
        <p:spPr>
          <a:xfrm>
            <a:off x="304800" y="6583680"/>
            <a:ext cx="49866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*</a:t>
            </a:r>
            <a:r>
              <a:rPr lang="ko-KR" altLang="en-US" sz="1200" dirty="0" err="1">
                <a:solidFill>
                  <a:schemeClr val="bg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한국콘텐츠진흥원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2018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년 결산 보고서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D688D54-6F41-4E38-9BE5-0907B865624C}"/>
              </a:ext>
            </a:extLst>
          </p:cNvPr>
          <p:cNvSpPr txBox="1"/>
          <p:nvPr/>
        </p:nvSpPr>
        <p:spPr>
          <a:xfrm>
            <a:off x="1534831" y="4688123"/>
            <a:ext cx="37140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5</a:t>
            </a: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년간 만화산업 매출액 추이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7463F29-71DA-47C7-A2AC-0E951D2313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2740" y="1555324"/>
            <a:ext cx="4962046" cy="288845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71D00A9-3BC5-4DEC-9B23-2EFA2A00B270}"/>
              </a:ext>
            </a:extLst>
          </p:cNvPr>
          <p:cNvSpPr txBox="1"/>
          <p:nvPr/>
        </p:nvSpPr>
        <p:spPr>
          <a:xfrm>
            <a:off x="6886760" y="4688123"/>
            <a:ext cx="37140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5</a:t>
            </a: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년간 만화산업 수출액 추이</a:t>
            </a:r>
          </a:p>
        </p:txBody>
      </p:sp>
    </p:spTree>
    <p:extLst>
      <p:ext uri="{BB962C8B-B14F-4D97-AF65-F5344CB8AC3E}">
        <p14:creationId xmlns:p14="http://schemas.microsoft.com/office/powerpoint/2010/main" val="35941151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5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9400" y="228600"/>
            <a:ext cx="11607800" cy="6355080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1204517" y="6180641"/>
            <a:ext cx="7588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i="1" dirty="0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4P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9E72F2-4533-47CA-854A-4470297AB76B}"/>
              </a:ext>
            </a:extLst>
          </p:cNvPr>
          <p:cNvSpPr txBox="1"/>
          <p:nvPr/>
        </p:nvSpPr>
        <p:spPr>
          <a:xfrm>
            <a:off x="304800" y="6583680"/>
            <a:ext cx="49866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*</a:t>
            </a:r>
            <a:r>
              <a:rPr lang="ko-KR" altLang="en-US" sz="1200" dirty="0" err="1">
                <a:solidFill>
                  <a:schemeClr val="bg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한국콘텐츠진흥원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2018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년 결산 보고서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A881992A-FDEE-404E-BDAE-5B680E6EA9C2}"/>
              </a:ext>
            </a:extLst>
          </p:cNvPr>
          <p:cNvGrpSpPr/>
          <p:nvPr/>
        </p:nvGrpSpPr>
        <p:grpSpPr>
          <a:xfrm>
            <a:off x="3841545" y="2553214"/>
            <a:ext cx="1547433" cy="3071430"/>
            <a:chOff x="1442434" y="2073507"/>
            <a:chExt cx="1056068" cy="2638845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BCDB6A66-C248-4E71-9A74-D78D8B5006D7}"/>
                </a:ext>
              </a:extLst>
            </p:cNvPr>
            <p:cNvSpPr/>
            <p:nvPr/>
          </p:nvSpPr>
          <p:spPr>
            <a:xfrm>
              <a:off x="1622738" y="2073507"/>
              <a:ext cx="695460" cy="2247355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7F7DDF0-3359-4DD2-86A8-B9AFEC1557E8}"/>
                </a:ext>
              </a:extLst>
            </p:cNvPr>
            <p:cNvSpPr txBox="1"/>
            <p:nvPr/>
          </p:nvSpPr>
          <p:spPr>
            <a:xfrm>
              <a:off x="1442434" y="4404575"/>
              <a:ext cx="10560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2017</a:t>
              </a:r>
              <a:endParaRPr lang="ko-KR" altLang="en-US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4691F4A-D918-47BE-A8D1-3A94D7B9D4B2}"/>
              </a:ext>
            </a:extLst>
          </p:cNvPr>
          <p:cNvGrpSpPr/>
          <p:nvPr/>
        </p:nvGrpSpPr>
        <p:grpSpPr>
          <a:xfrm>
            <a:off x="6291434" y="2132284"/>
            <a:ext cx="1460516" cy="3488943"/>
            <a:chOff x="2975020" y="1700017"/>
            <a:chExt cx="1056068" cy="3004580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085ABBF-DEFC-4D88-9515-9704B7B2D1E8}"/>
                </a:ext>
              </a:extLst>
            </p:cNvPr>
            <p:cNvSpPr/>
            <p:nvPr/>
          </p:nvSpPr>
          <p:spPr>
            <a:xfrm>
              <a:off x="3155324" y="1700017"/>
              <a:ext cx="695460" cy="2620846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00FBBB0-83F6-44F6-931A-8F2C50FC1EA0}"/>
                </a:ext>
              </a:extLst>
            </p:cNvPr>
            <p:cNvSpPr txBox="1"/>
            <p:nvPr/>
          </p:nvSpPr>
          <p:spPr>
            <a:xfrm>
              <a:off x="2975020" y="4396820"/>
              <a:ext cx="10560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2018</a:t>
              </a:r>
              <a:endParaRPr lang="ko-KR" altLang="en-US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7727987B-4502-4F40-969D-BE7B4537C9AA}"/>
              </a:ext>
            </a:extLst>
          </p:cNvPr>
          <p:cNvSpPr txBox="1"/>
          <p:nvPr/>
        </p:nvSpPr>
        <p:spPr>
          <a:xfrm>
            <a:off x="4303549" y="5692947"/>
            <a:ext cx="3013088" cy="40302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ko-KR" altLang="en-US" sz="20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신규 등록 웹툰 수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70DC9FA-6EEC-4E64-8F76-9DC11DC5BD79}"/>
              </a:ext>
            </a:extLst>
          </p:cNvPr>
          <p:cNvCxnSpPr>
            <a:cxnSpLocks/>
          </p:cNvCxnSpPr>
          <p:nvPr/>
        </p:nvCxnSpPr>
        <p:spPr>
          <a:xfrm>
            <a:off x="3269623" y="5163175"/>
            <a:ext cx="513305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354EAB3D-DB9D-4256-8CB7-A7D282CCA243}"/>
              </a:ext>
            </a:extLst>
          </p:cNvPr>
          <p:cNvSpPr txBox="1"/>
          <p:nvPr/>
        </p:nvSpPr>
        <p:spPr>
          <a:xfrm>
            <a:off x="8055289" y="1906996"/>
            <a:ext cx="2017709" cy="87150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altLang="ko-KR" sz="4400" b="1" dirty="0">
                <a:solidFill>
                  <a:schemeClr val="accent5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+72</a:t>
            </a:r>
            <a:endParaRPr lang="ko-KR" altLang="en-US" sz="4400" b="1" dirty="0">
              <a:solidFill>
                <a:schemeClr val="accent5">
                  <a:lumMod val="50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11454085-75C5-4D1D-A209-F0E7B8B3257D}"/>
              </a:ext>
            </a:extLst>
          </p:cNvPr>
          <p:cNvCxnSpPr>
            <a:cxnSpLocks/>
          </p:cNvCxnSpPr>
          <p:nvPr/>
        </p:nvCxnSpPr>
        <p:spPr>
          <a:xfrm>
            <a:off x="4117593" y="2553214"/>
            <a:ext cx="4285084" cy="0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1EB8AB6D-5230-4C0F-93C6-5AC14968672E}"/>
              </a:ext>
            </a:extLst>
          </p:cNvPr>
          <p:cNvCxnSpPr>
            <a:cxnSpLocks/>
          </p:cNvCxnSpPr>
          <p:nvPr/>
        </p:nvCxnSpPr>
        <p:spPr>
          <a:xfrm>
            <a:off x="6540790" y="2132284"/>
            <a:ext cx="1861887" cy="0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212D852D-4F37-4171-888F-EBC86343E1DC}"/>
              </a:ext>
            </a:extLst>
          </p:cNvPr>
          <p:cNvCxnSpPr/>
          <p:nvPr/>
        </p:nvCxnSpPr>
        <p:spPr>
          <a:xfrm>
            <a:off x="8402677" y="2132284"/>
            <a:ext cx="0" cy="42093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80602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5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9400" y="228600"/>
            <a:ext cx="11607800" cy="6355080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1204517" y="6180641"/>
            <a:ext cx="7588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i="1" dirty="0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5P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9E72F2-4533-47CA-854A-4470297AB76B}"/>
              </a:ext>
            </a:extLst>
          </p:cNvPr>
          <p:cNvSpPr txBox="1"/>
          <p:nvPr/>
        </p:nvSpPr>
        <p:spPr>
          <a:xfrm>
            <a:off x="304800" y="6583680"/>
            <a:ext cx="49866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*</a:t>
            </a:r>
            <a:r>
              <a:rPr lang="ko-KR" altLang="en-US" sz="1200" dirty="0" err="1">
                <a:solidFill>
                  <a:schemeClr val="bg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한국콘텐츠진흥원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2018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년 결산 보고서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A881992A-FDEE-404E-BDAE-5B680E6EA9C2}"/>
              </a:ext>
            </a:extLst>
          </p:cNvPr>
          <p:cNvGrpSpPr/>
          <p:nvPr/>
        </p:nvGrpSpPr>
        <p:grpSpPr>
          <a:xfrm>
            <a:off x="3841545" y="2553214"/>
            <a:ext cx="1547433" cy="3071430"/>
            <a:chOff x="1442434" y="2073507"/>
            <a:chExt cx="1056068" cy="2638845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BCDB6A66-C248-4E71-9A74-D78D8B5006D7}"/>
                </a:ext>
              </a:extLst>
            </p:cNvPr>
            <p:cNvSpPr/>
            <p:nvPr/>
          </p:nvSpPr>
          <p:spPr>
            <a:xfrm>
              <a:off x="1622738" y="2073507"/>
              <a:ext cx="695460" cy="2247355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7F7DDF0-3359-4DD2-86A8-B9AFEC1557E8}"/>
                </a:ext>
              </a:extLst>
            </p:cNvPr>
            <p:cNvSpPr txBox="1"/>
            <p:nvPr/>
          </p:nvSpPr>
          <p:spPr>
            <a:xfrm>
              <a:off x="1442434" y="4404575"/>
              <a:ext cx="10560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2017</a:t>
              </a:r>
              <a:endParaRPr lang="ko-KR" altLang="en-US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B14EC00C-FC62-4DA3-A9B6-5662BC7B89CF}"/>
              </a:ext>
            </a:extLst>
          </p:cNvPr>
          <p:cNvGrpSpPr/>
          <p:nvPr/>
        </p:nvGrpSpPr>
        <p:grpSpPr>
          <a:xfrm>
            <a:off x="6291434" y="905437"/>
            <a:ext cx="1460516" cy="4715790"/>
            <a:chOff x="6291434" y="905437"/>
            <a:chExt cx="1460516" cy="4715790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085ABBF-DEFC-4D88-9515-9704B7B2D1E8}"/>
                </a:ext>
              </a:extLst>
            </p:cNvPr>
            <p:cNvSpPr/>
            <p:nvPr/>
          </p:nvSpPr>
          <p:spPr>
            <a:xfrm>
              <a:off x="6540790" y="905437"/>
              <a:ext cx="961804" cy="427019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00FBBB0-83F6-44F6-931A-8F2C50FC1EA0}"/>
                </a:ext>
              </a:extLst>
            </p:cNvPr>
            <p:cNvSpPr txBox="1"/>
            <p:nvPr/>
          </p:nvSpPr>
          <p:spPr>
            <a:xfrm>
              <a:off x="6291434" y="5263834"/>
              <a:ext cx="1460516" cy="3573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2018</a:t>
              </a:r>
              <a:endParaRPr lang="ko-KR" altLang="en-US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7727987B-4502-4F40-969D-BE7B4537C9AA}"/>
              </a:ext>
            </a:extLst>
          </p:cNvPr>
          <p:cNvSpPr txBox="1"/>
          <p:nvPr/>
        </p:nvSpPr>
        <p:spPr>
          <a:xfrm>
            <a:off x="3804883" y="5692947"/>
            <a:ext cx="4010421" cy="40302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ko-KR" altLang="en-US" sz="20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연재 </a:t>
            </a:r>
            <a:r>
              <a:rPr lang="ko-KR" altLang="en-US" sz="2000" b="1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중단</a:t>
            </a:r>
            <a:r>
              <a:rPr lang="ko-KR" altLang="en-US" sz="2000" b="1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  <a:sym typeface="Wingdings" panose="05000000000000000000" pitchFamily="2" charset="2"/>
              </a:rPr>
              <a:t>조기</a:t>
            </a:r>
            <a:r>
              <a:rPr lang="ko-KR" altLang="en-US" sz="20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  <a:sym typeface="Wingdings" panose="05000000000000000000" pitchFamily="2" charset="2"/>
              </a:rPr>
              <a:t> 완결 작품</a:t>
            </a:r>
            <a:endParaRPr lang="ko-KR" altLang="en-US" sz="20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70DC9FA-6EEC-4E64-8F76-9DC11DC5BD79}"/>
              </a:ext>
            </a:extLst>
          </p:cNvPr>
          <p:cNvCxnSpPr>
            <a:cxnSpLocks/>
          </p:cNvCxnSpPr>
          <p:nvPr/>
        </p:nvCxnSpPr>
        <p:spPr>
          <a:xfrm>
            <a:off x="3269623" y="5163175"/>
            <a:ext cx="513305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95A23DB-05A7-4ADC-8941-FD844AD84816}"/>
              </a:ext>
            </a:extLst>
          </p:cNvPr>
          <p:cNvSpPr txBox="1"/>
          <p:nvPr/>
        </p:nvSpPr>
        <p:spPr>
          <a:xfrm>
            <a:off x="8279407" y="1346560"/>
            <a:ext cx="2017709" cy="87150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altLang="ko-KR" sz="4400" b="1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+436</a:t>
            </a:r>
            <a:endParaRPr lang="ko-KR" altLang="en-US" sz="4400" b="1" dirty="0">
              <a:solidFill>
                <a:srgbClr val="FF000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E72FA106-50D1-4FF6-834C-0C9ACB67F562}"/>
              </a:ext>
            </a:extLst>
          </p:cNvPr>
          <p:cNvCxnSpPr>
            <a:cxnSpLocks/>
          </p:cNvCxnSpPr>
          <p:nvPr/>
        </p:nvCxnSpPr>
        <p:spPr>
          <a:xfrm>
            <a:off x="4117593" y="2553214"/>
            <a:ext cx="4285084" cy="0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5D1712B0-BDA3-48BB-BF74-4FFF68092A8D}"/>
              </a:ext>
            </a:extLst>
          </p:cNvPr>
          <p:cNvCxnSpPr>
            <a:cxnSpLocks/>
          </p:cNvCxnSpPr>
          <p:nvPr/>
        </p:nvCxnSpPr>
        <p:spPr>
          <a:xfrm>
            <a:off x="6540790" y="913085"/>
            <a:ext cx="1861887" cy="0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74E0B341-0925-4B49-92F5-E199CE345277}"/>
              </a:ext>
            </a:extLst>
          </p:cNvPr>
          <p:cNvCxnSpPr>
            <a:cxnSpLocks/>
          </p:cNvCxnSpPr>
          <p:nvPr/>
        </p:nvCxnSpPr>
        <p:spPr>
          <a:xfrm>
            <a:off x="8402677" y="913085"/>
            <a:ext cx="0" cy="1640129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98377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5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9400" y="228600"/>
            <a:ext cx="11607800" cy="6355080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1204517" y="6180641"/>
            <a:ext cx="7588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i="1" dirty="0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6P</a:t>
            </a:r>
          </a:p>
        </p:txBody>
      </p:sp>
      <p:graphicFrame>
        <p:nvGraphicFramePr>
          <p:cNvPr id="25" name="차트 24">
            <a:extLst>
              <a:ext uri="{FF2B5EF4-FFF2-40B4-BE49-F238E27FC236}">
                <a16:creationId xmlns:a16="http://schemas.microsoft.com/office/drawing/2014/main" id="{AF4470EE-379B-461F-BDA3-E9731BA4464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32797411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7" name="TextBox 26">
            <a:extLst>
              <a:ext uri="{FF2B5EF4-FFF2-40B4-BE49-F238E27FC236}">
                <a16:creationId xmlns:a16="http://schemas.microsoft.com/office/drawing/2014/main" id="{0F2E99ED-8953-418C-AF55-696340A5A716}"/>
              </a:ext>
            </a:extLst>
          </p:cNvPr>
          <p:cNvSpPr txBox="1"/>
          <p:nvPr/>
        </p:nvSpPr>
        <p:spPr>
          <a:xfrm>
            <a:off x="304800" y="6583680"/>
            <a:ext cx="49866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*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자료 출처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 https://was.webtoonguide.com/dashboard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137667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5EAF212B-E0E8-4DDD-A44B-D517B25810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081494">
            <a:off x="439304" y="-170969"/>
            <a:ext cx="7332756" cy="442423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59CE433-FB29-4409-8149-96769291A7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6080" y="247973"/>
            <a:ext cx="7087376" cy="480526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FFB7DB53-133B-4E9E-A436-15FB003B69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958694">
            <a:off x="7257677" y="3296062"/>
            <a:ext cx="6357471" cy="4530174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22D58EB0-6086-462A-ADD5-963F1D6E1C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811885">
            <a:off x="528583" y="648831"/>
            <a:ext cx="7386093" cy="6505598"/>
          </a:xfrm>
          <a:prstGeom prst="rect">
            <a:avLst/>
          </a:prstGeom>
        </p:spPr>
      </p:pic>
      <p:sp>
        <p:nvSpPr>
          <p:cNvPr id="3" name="액자 2">
            <a:extLst>
              <a:ext uri="{FF2B5EF4-FFF2-40B4-BE49-F238E27FC236}">
                <a16:creationId xmlns:a16="http://schemas.microsoft.com/office/drawing/2014/main" id="{010DAA9A-41C7-4569-A40F-0488D81A9543}"/>
              </a:ext>
            </a:extLst>
          </p:cNvPr>
          <p:cNvSpPr/>
          <p:nvPr/>
        </p:nvSpPr>
        <p:spPr>
          <a:xfrm>
            <a:off x="-129988" y="-179292"/>
            <a:ext cx="12429564" cy="7162798"/>
          </a:xfrm>
          <a:prstGeom prst="frame">
            <a:avLst>
              <a:gd name="adj1" fmla="val 5696"/>
            </a:avLst>
          </a:prstGeom>
          <a:solidFill>
            <a:srgbClr val="EAE5E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75678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5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DC4BB00-60A5-412D-B9B4-3FAD5D5E97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6016" y="561653"/>
            <a:ext cx="5219968" cy="523266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438C4825-4B27-49EE-BC23-81B373F9A203}"/>
              </a:ext>
            </a:extLst>
          </p:cNvPr>
          <p:cNvSpPr txBox="1"/>
          <p:nvPr/>
        </p:nvSpPr>
        <p:spPr>
          <a:xfrm>
            <a:off x="3422157" y="5973596"/>
            <a:ext cx="54146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Readers</a:t>
            </a:r>
            <a:endParaRPr lang="ko-KR" altLang="en-US" sz="4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819946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5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9400" y="1165412"/>
            <a:ext cx="11607800" cy="541826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1204517" y="6180641"/>
            <a:ext cx="7588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i="1" dirty="0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9P</a:t>
            </a:r>
          </a:p>
        </p:txBody>
      </p:sp>
      <p:sp>
        <p:nvSpPr>
          <p:cNvPr id="6" name="자유형 7">
            <a:extLst>
              <a:ext uri="{FF2B5EF4-FFF2-40B4-BE49-F238E27FC236}">
                <a16:creationId xmlns:a16="http://schemas.microsoft.com/office/drawing/2014/main" id="{5B5DD5A5-3E23-431C-A23F-73AAB7426FA6}"/>
              </a:ext>
            </a:extLst>
          </p:cNvPr>
          <p:cNvSpPr/>
          <p:nvPr/>
        </p:nvSpPr>
        <p:spPr>
          <a:xfrm>
            <a:off x="279400" y="228600"/>
            <a:ext cx="11607800" cy="82965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개발 및 구현 내용</a:t>
            </a:r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F27D2BE-64E5-42EA-9108-940F9A5ED58D}"/>
              </a:ext>
            </a:extLst>
          </p:cNvPr>
          <p:cNvSpPr txBox="1"/>
          <p:nvPr/>
        </p:nvSpPr>
        <p:spPr>
          <a:xfrm>
            <a:off x="681318" y="1489202"/>
            <a:ext cx="54146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최종 결과물</a:t>
            </a:r>
          </a:p>
        </p:txBody>
      </p:sp>
      <p:pic>
        <p:nvPicPr>
          <p:cNvPr id="3074" name="Picture 2" descr="android logo에 대한 이미지 검색결과">
            <a:extLst>
              <a:ext uri="{FF2B5EF4-FFF2-40B4-BE49-F238E27FC236}">
                <a16:creationId xmlns:a16="http://schemas.microsoft.com/office/drawing/2014/main" id="{716E90C9-F567-41D5-9057-4AF64B4CAE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6395" y="2165581"/>
            <a:ext cx="2913810" cy="3417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41974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575</TotalTime>
  <Words>264</Words>
  <Application>Microsoft Office PowerPoint</Application>
  <PresentationFormat>와이드스크린</PresentationFormat>
  <Paragraphs>90</Paragraphs>
  <Slides>20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8" baseType="lpstr">
      <vt:lpstr>Adobe 고딕 Std B</vt:lpstr>
      <vt:lpstr>a장미다방</vt:lpstr>
      <vt:lpstr>HY헤드라인M</vt:lpstr>
      <vt:lpstr>맑은 고딕</vt:lpstr>
      <vt:lpstr>함초롬돋움</vt:lpstr>
      <vt:lpstr>Arial</vt:lpstr>
      <vt:lpstr>Avengeance Mightiest Avenger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cho</dc:creator>
  <cp:lastModifiedBy>ShinYeong Yun</cp:lastModifiedBy>
  <cp:revision>90</cp:revision>
  <dcterms:created xsi:type="dcterms:W3CDTF">2017-01-21T06:52:28Z</dcterms:created>
  <dcterms:modified xsi:type="dcterms:W3CDTF">2019-09-16T14:00:48Z</dcterms:modified>
</cp:coreProperties>
</file>